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0" r:id="rId7"/>
    <p:sldId id="302" r:id="rId8"/>
    <p:sldId id="303" r:id="rId9"/>
    <p:sldId id="304" r:id="rId10"/>
    <p:sldId id="308" r:id="rId11"/>
    <p:sldId id="311" r:id="rId12"/>
    <p:sldId id="312" r:id="rId13"/>
    <p:sldId id="313" r:id="rId14"/>
    <p:sldId id="314" r:id="rId15"/>
    <p:sldId id="315" r:id="rId16"/>
    <p:sldId id="316" r:id="rId17"/>
    <p:sldId id="306" r:id="rId18"/>
    <p:sldId id="305" r:id="rId19"/>
    <p:sldId id="30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67" autoAdjust="0"/>
    <p:restoredTop sz="94619" autoAdjust="0"/>
  </p:normalViewPr>
  <p:slideViewPr>
    <p:cSldViewPr snapToGrid="0">
      <p:cViewPr varScale="1">
        <p:scale>
          <a:sx n="148" d="100"/>
          <a:sy n="148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oinbase.com/v2/pric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Data Programming- BDAT1004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Final Group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By: Group 1</a:t>
            </a:r>
            <a:br>
              <a:rPr lang="en-US" sz="1600" dirty="0"/>
            </a:br>
            <a:r>
              <a:rPr lang="en-US" sz="1600" dirty="0"/>
              <a:t>Professor: Ethan Davis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791B8-F867-C53D-2E9E-02ECE61D6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AF305-A3CD-EDD9-CA11-AE93335E4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621710"/>
          </a:xfrm>
        </p:spPr>
        <p:txBody>
          <a:bodyPr/>
          <a:lstStyle/>
          <a:p>
            <a:r>
              <a:rPr lang="en-US" dirty="0"/>
              <a:t>Charts page:</a:t>
            </a:r>
          </a:p>
        </p:txBody>
      </p:sp>
      <p:pic>
        <p:nvPicPr>
          <p:cNvPr id="7" name="Content Placeholder 6" descr="A computer screen shot of a graph&#10;&#10;Description automatically generated">
            <a:extLst>
              <a:ext uri="{FF2B5EF4-FFF2-40B4-BE49-F238E27FC236}">
                <a16:creationId xmlns:a16="http://schemas.microsoft.com/office/drawing/2014/main" id="{BDD207BC-2A14-4E88-9D1E-30F90861F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0044" y="1908313"/>
            <a:ext cx="7211300" cy="4432852"/>
          </a:xfrm>
        </p:spPr>
      </p:pic>
    </p:spTree>
    <p:extLst>
      <p:ext uri="{BB962C8B-B14F-4D97-AF65-F5344CB8AC3E}">
        <p14:creationId xmlns:p14="http://schemas.microsoft.com/office/powerpoint/2010/main" val="4141459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A9F59-272B-6B8A-F267-89213B3CD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4F23-58EB-D496-9BD6-239EE75D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621710"/>
          </a:xfrm>
        </p:spPr>
        <p:txBody>
          <a:bodyPr/>
          <a:lstStyle/>
          <a:p>
            <a:r>
              <a:rPr lang="en-US" dirty="0"/>
              <a:t>Database:</a:t>
            </a:r>
          </a:p>
        </p:txBody>
      </p:sp>
      <p:pic>
        <p:nvPicPr>
          <p:cNvPr id="6" name="Content Placeholder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6E838827-6241-2E3A-807F-A7398343D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478" y="1908312"/>
            <a:ext cx="7275976" cy="4472609"/>
          </a:xfrm>
        </p:spPr>
      </p:pic>
    </p:spTree>
    <p:extLst>
      <p:ext uri="{BB962C8B-B14F-4D97-AF65-F5344CB8AC3E}">
        <p14:creationId xmlns:p14="http://schemas.microsoft.com/office/powerpoint/2010/main" val="1452035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1397-DC8D-AF32-1DCB-41219D98C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DC54A-D462-60C8-CCAC-41A00A2B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621710"/>
          </a:xfrm>
        </p:spPr>
        <p:txBody>
          <a:bodyPr/>
          <a:lstStyle/>
          <a:p>
            <a:r>
              <a:rPr lang="en-US" dirty="0"/>
              <a:t>API to Database code:</a:t>
            </a:r>
          </a:p>
        </p:txBody>
      </p:sp>
      <p:pic>
        <p:nvPicPr>
          <p:cNvPr id="7" name="Content Placeholder 6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E3B3998D-F58B-00A1-491A-CAF8FDA3E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231" y="1908312"/>
            <a:ext cx="7233927" cy="4442791"/>
          </a:xfrm>
        </p:spPr>
      </p:pic>
    </p:spTree>
    <p:extLst>
      <p:ext uri="{BB962C8B-B14F-4D97-AF65-F5344CB8AC3E}">
        <p14:creationId xmlns:p14="http://schemas.microsoft.com/office/powerpoint/2010/main" val="1811382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617CF-5C66-926A-0CD8-C7E93E1F2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E6D4-CBB1-6725-FC61-7BDF3F991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621710"/>
          </a:xfrm>
        </p:spPr>
        <p:txBody>
          <a:bodyPr/>
          <a:lstStyle/>
          <a:p>
            <a:r>
              <a:rPr lang="en-US" dirty="0"/>
              <a:t>Database to web code:</a:t>
            </a:r>
          </a:p>
        </p:txBody>
      </p:sp>
      <p:pic>
        <p:nvPicPr>
          <p:cNvPr id="6" name="Content Placeholder 5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DD639C2D-AC22-A9ED-75F9-366E57BC2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718" y="1940729"/>
            <a:ext cx="7191835" cy="4416940"/>
          </a:xfrm>
        </p:spPr>
      </p:pic>
    </p:spTree>
    <p:extLst>
      <p:ext uri="{BB962C8B-B14F-4D97-AF65-F5344CB8AC3E}">
        <p14:creationId xmlns:p14="http://schemas.microsoft.com/office/powerpoint/2010/main" val="313316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ADED-7C72-3256-88ED-93542FF3FF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03155"/>
            <a:ext cx="12192000" cy="1449387"/>
          </a:xfrm>
        </p:spPr>
        <p:txBody>
          <a:bodyPr/>
          <a:lstStyle/>
          <a:p>
            <a:pPr algn="ctr"/>
            <a:r>
              <a:rPr lang="en-US" dirty="0"/>
              <a:t>Live Demonstration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9347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8A9BE-BB77-DAEC-A312-578C516C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Gap Analysis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0156EAC-4EC0-B1D5-22FA-0375120892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814741"/>
              </p:ext>
            </p:extLst>
          </p:nvPr>
        </p:nvGraphicFramePr>
        <p:xfrm>
          <a:off x="1097280" y="1948069"/>
          <a:ext cx="10058400" cy="363386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346627">
                  <a:extLst>
                    <a:ext uri="{9D8B030D-6E8A-4147-A177-3AD203B41FA5}">
                      <a16:colId xmlns:a16="http://schemas.microsoft.com/office/drawing/2014/main" val="3947095677"/>
                    </a:ext>
                  </a:extLst>
                </a:gridCol>
                <a:gridCol w="3601427">
                  <a:extLst>
                    <a:ext uri="{9D8B030D-6E8A-4147-A177-3AD203B41FA5}">
                      <a16:colId xmlns:a16="http://schemas.microsoft.com/office/drawing/2014/main" val="2983947113"/>
                    </a:ext>
                  </a:extLst>
                </a:gridCol>
                <a:gridCol w="1983685">
                  <a:extLst>
                    <a:ext uri="{9D8B030D-6E8A-4147-A177-3AD203B41FA5}">
                      <a16:colId xmlns:a16="http://schemas.microsoft.com/office/drawing/2014/main" val="1391663205"/>
                    </a:ext>
                  </a:extLst>
                </a:gridCol>
                <a:gridCol w="2126661">
                  <a:extLst>
                    <a:ext uri="{9D8B030D-6E8A-4147-A177-3AD203B41FA5}">
                      <a16:colId xmlns:a16="http://schemas.microsoft.com/office/drawing/2014/main" val="786362924"/>
                    </a:ext>
                  </a:extLst>
                </a:gridCol>
              </a:tblGrid>
              <a:tr h="454234">
                <a:tc>
                  <a:txBody>
                    <a:bodyPr/>
                    <a:lstStyle/>
                    <a:p>
                      <a:pPr algn="ctr"/>
                      <a:r>
                        <a:rPr lang="en-CA" sz="1200" kern="100" dirty="0">
                          <a:effectLst/>
                        </a:rPr>
                        <a:t>Desired Requirements 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kern="100" dirty="0">
                          <a:effectLst/>
                        </a:rPr>
                        <a:t>Current state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kern="100">
                          <a:effectLst/>
                        </a:rPr>
                        <a:t>Gap 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kern="100" dirty="0">
                          <a:effectLst/>
                        </a:rPr>
                        <a:t>Corrective steps Required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9849033"/>
                  </a:ext>
                </a:extLst>
              </a:tr>
              <a:tr h="227117">
                <a:tc>
                  <a:txBody>
                    <a:bodyPr/>
                    <a:lstStyle/>
                    <a:p>
                      <a:r>
                        <a:rPr lang="en-CA" sz="1200" b="0" kern="100" dirty="0">
                          <a:effectLst/>
                        </a:rPr>
                        <a:t>Usage of Python</a:t>
                      </a:r>
                      <a:endParaRPr lang="en-IN" sz="12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Every code is written in Python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CA" sz="1200" kern="100">
                          <a:effectLst/>
                        </a:rPr>
                        <a:t>There are no gaps between desired requirements and current state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CA" sz="1200" kern="100" dirty="0">
                          <a:effectLst/>
                        </a:rPr>
                        <a:t>No additional steps are required as all the desired requirements are met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3936037"/>
                  </a:ext>
                </a:extLst>
              </a:tr>
              <a:tr h="454234">
                <a:tc>
                  <a:txBody>
                    <a:bodyPr/>
                    <a:lstStyle/>
                    <a:p>
                      <a:r>
                        <a:rPr lang="en-CA" sz="1200" b="0" kern="100" dirty="0">
                          <a:effectLst/>
                        </a:rPr>
                        <a:t>Acquisition of a data source from URL</a:t>
                      </a:r>
                      <a:endParaRPr lang="en-IN" sz="12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Successful acquisition of data source from an URL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663238"/>
                  </a:ext>
                </a:extLst>
              </a:tr>
              <a:tr h="454234">
                <a:tc>
                  <a:txBody>
                    <a:bodyPr/>
                    <a:lstStyle/>
                    <a:p>
                      <a:r>
                        <a:rPr lang="en-CA" sz="1200" b="0" kern="100">
                          <a:effectLst/>
                        </a:rPr>
                        <a:t>Store acquired data in a cloud database</a:t>
                      </a:r>
                      <a:endParaRPr lang="en-IN" sz="12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Successful data storage in Mongodb Atlas cloud database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49473"/>
                  </a:ext>
                </a:extLst>
              </a:tr>
              <a:tr h="681349">
                <a:tc>
                  <a:txBody>
                    <a:bodyPr/>
                    <a:lstStyle/>
                    <a:p>
                      <a:r>
                        <a:rPr lang="en-CA" sz="1200" b="0" kern="100">
                          <a:effectLst/>
                        </a:rPr>
                        <a:t>Run a pseudo-batch process</a:t>
                      </a:r>
                      <a:endParaRPr lang="en-IN" sz="12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Successfully ran pseudo-batch process which runs every 24 hours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883348"/>
                  </a:ext>
                </a:extLst>
              </a:tr>
              <a:tr h="681349">
                <a:tc>
                  <a:txBody>
                    <a:bodyPr/>
                    <a:lstStyle/>
                    <a:p>
                      <a:r>
                        <a:rPr lang="en-CA" sz="1200" b="0" kern="100">
                          <a:effectLst/>
                        </a:rPr>
                        <a:t>Display results using Flask/Django framework</a:t>
                      </a:r>
                      <a:endParaRPr lang="en-IN" sz="12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>
                          <a:effectLst/>
                        </a:rPr>
                        <a:t>Successfully displayed stored data in website using Flask framework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057120"/>
                  </a:ext>
                </a:extLst>
              </a:tr>
              <a:tr h="681349">
                <a:tc>
                  <a:txBody>
                    <a:bodyPr/>
                    <a:lstStyle/>
                    <a:p>
                      <a:r>
                        <a:rPr lang="en-CA" sz="1200" b="0" kern="100" dirty="0">
                          <a:effectLst/>
                        </a:rPr>
                        <a:t>Demonstrating visualizations using Google charts</a:t>
                      </a:r>
                      <a:endParaRPr lang="en-IN" sz="12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200" kern="100" dirty="0">
                          <a:effectLst/>
                        </a:rPr>
                        <a:t>Successfully used google charts to display visualizations in forms of graphs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86332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A3A2DFB-21E9-4421-9BD3-F4F1C68C9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501868" y="-90232"/>
            <a:ext cx="15693868" cy="54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448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CD1E-9396-F54C-4ADF-2E94E39689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9444" y="684903"/>
            <a:ext cx="10058400" cy="3290749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7121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C26D-A3CA-B386-1188-0B021447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A6B92-C949-B5AE-1AE5-DAA5728AA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Extracted data of 50 Cryptocurrencies using </a:t>
            </a:r>
            <a:r>
              <a:rPr lang="en-US" dirty="0" err="1"/>
              <a:t>api</a:t>
            </a:r>
            <a:r>
              <a:rPr lang="en-US" dirty="0"/>
              <a:t> link from coinbase.com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Here is the link: </a:t>
            </a:r>
            <a:r>
              <a:rPr lang="en-US" dirty="0">
                <a:hlinkClick r:id="rId2"/>
              </a:rPr>
              <a:t>https://api.coinbase.com/v2/prices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Stored data in MongoDB Atlas from above link.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 storing into database, we fetched data and displayed on our website.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updates every 24 hours and fetches new price of those currencies.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can even search particular currencies.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Created line chart for BTC Cryptocurrency and bar chart for Top five Cryptocurrencies.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327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Project Team: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184743"/>
              </p:ext>
            </p:extLst>
          </p:nvPr>
        </p:nvGraphicFramePr>
        <p:xfrm>
          <a:off x="1097280" y="2190374"/>
          <a:ext cx="8921363" cy="3455051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3265998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3140765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</a:tblGrid>
              <a:tr h="1774622"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Satish Kumar</a:t>
                      </a:r>
                    </a:p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(200574904)</a:t>
                      </a:r>
                    </a:p>
                  </a:txBody>
                  <a:tcPr marL="151061" marR="151061" marT="151061" marB="151061"/>
                </a:tc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Dhyan Trivedi</a:t>
                      </a:r>
                    </a:p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(200565531)</a:t>
                      </a:r>
                    </a:p>
                  </a:txBody>
                  <a:tcPr marL="151061" marR="151061" marT="151061" marB="151061"/>
                </a:tc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Kush Parmar</a:t>
                      </a:r>
                    </a:p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(200528755)</a:t>
                      </a:r>
                    </a:p>
                  </a:txBody>
                  <a:tcPr marL="151061" marR="151061" marT="151061" marB="151061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680429"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Role: Developer, Business Analyst, Data Analyst</a:t>
                      </a:r>
                    </a:p>
                  </a:txBody>
                  <a:tcPr marL="151061" marR="151061" marT="151061" marB="151061"/>
                </a:tc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Role: Developer, Business Analyst, Data Analyst</a:t>
                      </a:r>
                    </a:p>
                  </a:txBody>
                  <a:tcPr marL="151061" marR="151061" marT="151061" marB="151061"/>
                </a:tc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Role: Data Analyst, Project Manager, Business Analyst</a:t>
                      </a:r>
                    </a:p>
                  </a:txBody>
                  <a:tcPr marL="151061" marR="151061" marT="151061" marB="151061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0992-A32A-299D-773B-41DC2C7E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Technologies used: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45D38-6A94-3C95-2590-E235B6656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JavaScript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MongoDB Atlas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Google Charts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Web application framework - Flask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6932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4F903-9304-F107-1DCB-2E12F2EB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involved in our project: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F615-1786-A3B4-58A5-31E71D17A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Extract the data from the </a:t>
            </a:r>
            <a:r>
              <a:rPr lang="en-US" dirty="0" err="1"/>
              <a:t>api</a:t>
            </a:r>
            <a:r>
              <a:rPr lang="en-US" dirty="0"/>
              <a:t> link.</a:t>
            </a:r>
          </a:p>
          <a:p>
            <a:r>
              <a:rPr lang="en-US" dirty="0"/>
              <a:t>Step 2: Stored it in MongoDB Atlas.</a:t>
            </a:r>
          </a:p>
          <a:p>
            <a:r>
              <a:rPr lang="en-US" dirty="0"/>
              <a:t>Step 3: Displayed data from Database to our website.</a:t>
            </a:r>
          </a:p>
          <a:p>
            <a:r>
              <a:rPr lang="en-US" dirty="0"/>
              <a:t>Step 4: Fetch new data at every 24 hours.</a:t>
            </a:r>
          </a:p>
          <a:p>
            <a:r>
              <a:rPr lang="en-US" dirty="0"/>
              <a:t>Step 5: Added the search button, so we can search data of particular Cryptocurrencies.</a:t>
            </a:r>
          </a:p>
          <a:p>
            <a:r>
              <a:rPr lang="en-US" dirty="0"/>
              <a:t>Step 6: Visualize the data using line chart and bar chart.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183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CB41-1F71-2238-A576-0AC7F6CB2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Mongo DB Atlas: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BBCFA-4CE3-3BE9-27EC-A6681871B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used Mongo DB Atlas</a:t>
            </a:r>
          </a:p>
          <a:p>
            <a:r>
              <a:rPr lang="en-US" dirty="0"/>
              <a:t>MongoDB is a popular, open-source NoSQL database program</a:t>
            </a:r>
          </a:p>
          <a:p>
            <a:r>
              <a:rPr lang="en-US" dirty="0"/>
              <a:t>it stores data in a flexible, JSON-like format.</a:t>
            </a:r>
          </a:p>
          <a:p>
            <a:r>
              <a:rPr lang="en-US" dirty="0"/>
              <a:t>MongoDB is designed to be highly scalable, flexible, and easy to work with for both developers and administrators.</a:t>
            </a:r>
          </a:p>
          <a:p>
            <a:r>
              <a:rPr lang="en-US" dirty="0"/>
              <a:t>MongoDB is a versatile and powerful database solution suitable for a wide range of applications, from small-scale projects to large enterprise systems.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9136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B71AF-BEE0-B51F-EE0F-D8F085C26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49FF-8367-BD19-0E7B-B63F261909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493825"/>
            <a:ext cx="12192000" cy="1449387"/>
          </a:xfrm>
        </p:spPr>
        <p:txBody>
          <a:bodyPr/>
          <a:lstStyle/>
          <a:p>
            <a:pPr algn="ctr"/>
            <a:r>
              <a:rPr lang="en-US" dirty="0"/>
              <a:t>Project Output images: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9876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8C16-8306-5C9E-8B74-3EA6940E4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621710"/>
          </a:xfrm>
        </p:spPr>
        <p:txBody>
          <a:bodyPr/>
          <a:lstStyle/>
          <a:p>
            <a:r>
              <a:rPr lang="en-US" dirty="0"/>
              <a:t>Home Page: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9AB56-17D7-6F68-8755-EBD6C8036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95FB1B1-9CE4-6751-4895-54D799C71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490" y="1908313"/>
            <a:ext cx="7241650" cy="44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73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EF046-23DF-6DCA-2390-0C9B4C54A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33B3-9BE4-A6E8-6B82-89BF57843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621710"/>
          </a:xfrm>
        </p:spPr>
        <p:txBody>
          <a:bodyPr/>
          <a:lstStyle/>
          <a:p>
            <a:r>
              <a:rPr lang="en-US" dirty="0"/>
              <a:t>Filter page: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57260D9-63C2-EE9F-AC2B-AF1EFF17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1242" y="1908313"/>
            <a:ext cx="7249653" cy="4456428"/>
          </a:xfrm>
        </p:spPr>
      </p:pic>
    </p:spTree>
    <p:extLst>
      <p:ext uri="{BB962C8B-B14F-4D97-AF65-F5344CB8AC3E}">
        <p14:creationId xmlns:p14="http://schemas.microsoft.com/office/powerpoint/2010/main" val="1809848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{CB44B250-CCCF-43D2-A2FA-A0D63D804B5E}tf22712842_win32</Template>
  <TotalTime>126</TotalTime>
  <Words>468</Words>
  <Application>Microsoft Macintosh PowerPoint</Application>
  <PresentationFormat>Widescreen</PresentationFormat>
  <Paragraphs>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Bookman Old Style</vt:lpstr>
      <vt:lpstr>Calibri</vt:lpstr>
      <vt:lpstr>Franklin Gothic Book</vt:lpstr>
      <vt:lpstr>Custom</vt:lpstr>
      <vt:lpstr>Data Programming- BDAT1004  Final Group Project</vt:lpstr>
      <vt:lpstr>Project Summary:</vt:lpstr>
      <vt:lpstr>Project Team:</vt:lpstr>
      <vt:lpstr>Tools and Technologies used:</vt:lpstr>
      <vt:lpstr>Steps involved in our project:</vt:lpstr>
      <vt:lpstr>Why Mongo DB Atlas:</vt:lpstr>
      <vt:lpstr>Project Output images:</vt:lpstr>
      <vt:lpstr>Home Page:</vt:lpstr>
      <vt:lpstr>Filter page:</vt:lpstr>
      <vt:lpstr>Charts page:</vt:lpstr>
      <vt:lpstr>Database:</vt:lpstr>
      <vt:lpstr>API to Database code:</vt:lpstr>
      <vt:lpstr>Database to web code:</vt:lpstr>
      <vt:lpstr>Live Demonstration</vt:lpstr>
      <vt:lpstr>Fit Gap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Programming- BDAT1004  Final Group Project</dc:title>
  <dc:creator>KUSH PARMAR</dc:creator>
  <cp:lastModifiedBy>Satish Kumar Satish Kumar</cp:lastModifiedBy>
  <cp:revision>34</cp:revision>
  <dcterms:created xsi:type="dcterms:W3CDTF">2024-04-01T16:36:13Z</dcterms:created>
  <dcterms:modified xsi:type="dcterms:W3CDTF">2024-04-02T17:33:30Z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